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296" r:id="rId2"/>
    <p:sldId id="289" r:id="rId3"/>
    <p:sldId id="327" r:id="rId4"/>
    <p:sldId id="331" r:id="rId5"/>
    <p:sldId id="330" r:id="rId6"/>
    <p:sldId id="328" r:id="rId7"/>
    <p:sldId id="288" r:id="rId8"/>
    <p:sldId id="298" r:id="rId9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0DB3"/>
    <a:srgbClr val="FF9900"/>
    <a:srgbClr val="FF66CC"/>
    <a:srgbClr val="FFCCFF"/>
    <a:srgbClr val="6600CC"/>
    <a:srgbClr val="FF93FF"/>
    <a:srgbClr val="FF4FFF"/>
    <a:srgbClr val="FF99FF"/>
    <a:srgbClr val="FF66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7" autoAdjust="0"/>
    <p:restoredTop sz="94660"/>
  </p:normalViewPr>
  <p:slideViewPr>
    <p:cSldViewPr snapToGrid="0">
      <p:cViewPr varScale="1">
        <p:scale>
          <a:sx n="98" d="100"/>
          <a:sy n="98" d="100"/>
        </p:scale>
        <p:origin x="1074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B1ABBFE-1A53-4EFE-8516-8FF6F3D6A10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2803" tIns="46402" rIns="92803" bIns="464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655B948-395A-4D67-AF4C-EED59EF329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3407"/>
          </a:xfrm>
          <a:prstGeom prst="rect">
            <a:avLst/>
          </a:prstGeom>
        </p:spPr>
        <p:txBody>
          <a:bodyPr vert="horz" lIns="92803" tIns="46402" rIns="92803" bIns="46402" rtlCol="0"/>
          <a:lstStyle>
            <a:lvl1pPr algn="r">
              <a:defRPr sz="1200"/>
            </a:lvl1pPr>
          </a:lstStyle>
          <a:p>
            <a:fld id="{9E190B0C-A475-4E50-A63F-CB1C10C29024}" type="datetime1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65400D-58E9-4DFE-B92F-09872D2E1D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670"/>
            <a:ext cx="3037840" cy="463406"/>
          </a:xfrm>
          <a:prstGeom prst="rect">
            <a:avLst/>
          </a:prstGeom>
        </p:spPr>
        <p:txBody>
          <a:bodyPr vert="horz" lIns="92803" tIns="46402" rIns="92803" bIns="464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7C8963-ECC3-4CBD-AB7B-4D35505D79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772670"/>
            <a:ext cx="3037840" cy="463406"/>
          </a:xfrm>
          <a:prstGeom prst="rect">
            <a:avLst/>
          </a:prstGeom>
        </p:spPr>
        <p:txBody>
          <a:bodyPr vert="horz" lIns="92803" tIns="46402" rIns="92803" bIns="46402" rtlCol="0" anchor="b"/>
          <a:lstStyle>
            <a:lvl1pPr algn="r">
              <a:defRPr sz="1200"/>
            </a:lvl1pPr>
          </a:lstStyle>
          <a:p>
            <a:fld id="{791792AC-2E0C-4431-AF82-B2B503DFDB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125730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3407"/>
          </a:xfrm>
          <a:prstGeom prst="rect">
            <a:avLst/>
          </a:prstGeom>
        </p:spPr>
        <p:txBody>
          <a:bodyPr vert="horz" lIns="92803" tIns="46402" rIns="92803" bIns="4640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3407"/>
          </a:xfrm>
          <a:prstGeom prst="rect">
            <a:avLst/>
          </a:prstGeom>
        </p:spPr>
        <p:txBody>
          <a:bodyPr vert="horz" lIns="92803" tIns="46402" rIns="92803" bIns="46402" rtlCol="0"/>
          <a:lstStyle>
            <a:lvl1pPr algn="r">
              <a:defRPr sz="1200"/>
            </a:lvl1pPr>
          </a:lstStyle>
          <a:p>
            <a:fld id="{FF55DB56-379B-4B22-AC9A-868EFCA80D72}" type="datetime1">
              <a:rPr lang="en-US" smtClean="0"/>
              <a:t>8/2/2026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03" tIns="46402" rIns="92803" bIns="4640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1" y="4444862"/>
            <a:ext cx="5608320" cy="3636704"/>
          </a:xfrm>
          <a:prstGeom prst="rect">
            <a:avLst/>
          </a:prstGeom>
        </p:spPr>
        <p:txBody>
          <a:bodyPr vert="horz" lIns="92803" tIns="46402" rIns="92803" bIns="4640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37840" cy="463406"/>
          </a:xfrm>
          <a:prstGeom prst="rect">
            <a:avLst/>
          </a:prstGeom>
        </p:spPr>
        <p:txBody>
          <a:bodyPr vert="horz" lIns="92803" tIns="46402" rIns="92803" bIns="4640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772670"/>
            <a:ext cx="3037840" cy="463406"/>
          </a:xfrm>
          <a:prstGeom prst="rect">
            <a:avLst/>
          </a:prstGeom>
        </p:spPr>
        <p:txBody>
          <a:bodyPr vert="horz" lIns="92803" tIns="46402" rIns="92803" bIns="46402" rtlCol="0" anchor="b"/>
          <a:lstStyle>
            <a:lvl1pPr algn="r">
              <a:defRPr sz="1200"/>
            </a:lvl1pPr>
          </a:lstStyle>
          <a:p>
            <a:fld id="{18375FA8-C45D-4DF5-BE52-8683D5A48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46464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0FC548-67FE-458E-B663-AB608F7E8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EB9D44-1EDE-40E9-BE76-033902FF04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86A11B-7A4C-457B-A095-35DB328A06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B502B-23D6-40F3-BE6E-057F8B11CD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266B0E-AEC5-4A85-A0CB-364528EFB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969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B0B6FD-AB97-48C2-9BFD-D4B8B1F3CC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4053B5-8C56-4553-B34C-27E402D295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505774-B3E7-4AEF-B71B-0FCD99560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C95A76-8639-4CE9-876C-F4D9CBBCB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066B0E-4231-4D11-8B97-B250B90B4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7618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12C718-4873-47A5-8EEC-C5776662C9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5AA3E9-8E49-4996-A0F9-1C82FA9E2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C3DE32-A326-42F6-B74B-99E914C429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595386-3199-4FA2-8271-B899CA2BC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2A621F-A623-49DA-AC28-FB055012C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575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68875F-F981-4A23-AC30-FA39398E33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0BE289-9C84-4117-885D-C749A28CBB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235B0A-CD25-429F-92E3-5CE274C01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CD4AB4-F09B-4769-B00C-85C47AE62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5FCDE6-FB8C-437C-A97A-7109A3D3D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550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135547-4C5D-44D5-9E49-B49105184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43B972-1383-409A-B898-C3E6374E19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600F9E-61A3-44F9-9FFD-DA08EC76D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8919F3-FC65-49A3-9F5C-E8DA00CC1E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DDD9F0-5AF7-4AA5-9E83-9438A85FB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402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E749F-119B-417F-A576-ABD41D04C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67D999-606C-48B7-ABF7-6DF7A7BE1F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680A96-4F4A-46DE-AB07-26369BCACE7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617403-96AC-4F65-958E-1D25B880B5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DE11A-6880-4551-8539-088B994A9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AD734C-94C0-4C11-B819-FC26D5D67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1293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E3CFD1-A1C0-4BCC-B7AF-AB83CC12D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A93A3A-0650-4EF8-83DD-92D6E5D1C6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0D35E5-D832-45DF-8758-5683001689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A9BECE-75F5-4A77-8451-EB70643641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F64555-777B-4FF5-B16B-EE57A2960B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20E673-33BD-45BA-8C01-48FB82DBE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92EE3C2-71BF-4912-A99B-8814C5335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85F93F-42E1-4329-8F1A-0FCB7A6AA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3272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824D8-3F60-48AA-BD80-4746F03340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8103FF6-5006-4106-8060-3EFCF4630D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500C73D-C919-4CEB-AB8D-F59BF5E81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829F84-436A-45C7-9181-4D3337EE40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771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883FD68-9A44-40C8-946E-DC24135B15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1B5B9D-153C-4B3C-8F57-8FD8C0FF6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7C110-6364-4819-AC60-B105764E5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883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3EC790-7D9A-45A3-A6BD-5EE820A8D3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013D7-56FC-4252-8BEA-479C2CE1A4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2451FF-F05E-4F72-8DFA-C9C7F2FA01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2BD4F82-D51F-4D70-8789-AB2C736617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F572E7-F08D-4393-82D5-96F72E219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D2D780-771E-4142-A457-0032FF02C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351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C5BACE-6ADC-4901-B953-C3FC02FC9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0166E9F-8C84-40C2-8009-F7E8F5755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71736C-A0CB-49DA-9BD2-7A68BBB427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1173AB-2E28-476D-B612-2DC49DFFB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045A3A-C33F-401C-9393-1F0EFFDBF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8B6A949-F8AA-4508-BE71-345CAA793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93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4D3CC5-2EC5-43DB-A69C-99D15B465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C25225-E637-48AE-980F-8F10378BDD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F9F905-4740-4F0B-822B-CA46445655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22BE7-BCFB-424B-913A-9F9886CAD621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004706-102A-4056-A554-B93B3C79C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2443DA-E68E-462B-899F-7884B9B644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C54E7-E51F-488B-86BE-92F97D2613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5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pringbranchisd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026A76F-F5E6-45C7-89A3-4EB4370E03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6" r="-1" b="-1"/>
          <a:stretch/>
        </p:blipFill>
        <p:spPr>
          <a:xfrm>
            <a:off x="20" y="0"/>
            <a:ext cx="12191980" cy="7043737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5EFAFCE-0F80-4507-A2E8-2E07F8716B0C}"/>
              </a:ext>
            </a:extLst>
          </p:cNvPr>
          <p:cNvSpPr txBox="1"/>
          <p:nvPr/>
        </p:nvSpPr>
        <p:spPr>
          <a:xfrm>
            <a:off x="7241067" y="5390825"/>
            <a:ext cx="462490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n w="6350">
                  <a:solidFill>
                    <a:schemeClr val="tx1"/>
                  </a:solidFill>
                </a:ln>
                <a:solidFill>
                  <a:srgbClr val="0D0DB3"/>
                </a:solidFill>
                <a:latin typeface="Britannic Bold" panose="020B0903060703020204" pitchFamily="34" charset="0"/>
                <a:cs typeface="Aharoni" panose="02010803020104030203" pitchFamily="2" charset="-79"/>
              </a:rPr>
              <a:t>COMMUNITY MATTERS.  </a:t>
            </a:r>
          </a:p>
          <a:p>
            <a:pPr algn="ctr"/>
            <a:r>
              <a:rPr lang="en-US" sz="2800" b="1" dirty="0">
                <a:ln w="6350">
                  <a:solidFill>
                    <a:schemeClr val="tx1"/>
                  </a:solidFill>
                </a:ln>
                <a:solidFill>
                  <a:srgbClr val="0D0DB3"/>
                </a:solidFill>
                <a:latin typeface="Britannic Bold" panose="020B0903060703020204" pitchFamily="34" charset="0"/>
                <a:cs typeface="Aharoni" panose="02010803020104030203" pitchFamily="2" charset="-79"/>
              </a:rPr>
              <a:t>WE ARE A TEAM.</a:t>
            </a:r>
          </a:p>
        </p:txBody>
      </p:sp>
      <p:pic>
        <p:nvPicPr>
          <p:cNvPr id="20" name="Picture 19" descr="Logo&#10;&#10;Description automatically generated">
            <a:extLst>
              <a:ext uri="{FF2B5EF4-FFF2-40B4-BE49-F238E27FC236}">
                <a16:creationId xmlns:a16="http://schemas.microsoft.com/office/drawing/2014/main" id="{49787CCE-1A6A-4DE4-8F5C-B16DD1EDA4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5893" y="513068"/>
            <a:ext cx="3862343" cy="456655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BF6BAF1A-395B-40BC-B77F-0FACA0DAEA4E}"/>
              </a:ext>
            </a:extLst>
          </p:cNvPr>
          <p:cNvSpPr txBox="1"/>
          <p:nvPr/>
        </p:nvSpPr>
        <p:spPr>
          <a:xfrm>
            <a:off x="531956" y="5364147"/>
            <a:ext cx="1939101" cy="95410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5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1400" b="1" kern="1200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1025 CAMPBELL ROAD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1400" b="1" kern="1200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HOUSTON, TX 77055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1400" b="1" kern="1200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PHONE: 713-465-8323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4BEB5D1-F0F3-4A1E-A246-9582AF86D03C}"/>
              </a:ext>
            </a:extLst>
          </p:cNvPr>
          <p:cNvSpPr txBox="1"/>
          <p:nvPr/>
        </p:nvSpPr>
        <p:spPr>
          <a:xfrm>
            <a:off x="57786" y="2545104"/>
            <a:ext cx="414491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MONTHLY  NEWSLETTER:  </a:t>
            </a:r>
          </a:p>
          <a:p>
            <a:pPr algn="ctr"/>
            <a:r>
              <a:rPr lang="en-US" sz="2400" b="1" dirty="0">
                <a:ln w="6350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AUGUST  2026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69AD172-874F-4E86-9134-78C2791316A1}"/>
              </a:ext>
            </a:extLst>
          </p:cNvPr>
          <p:cNvSpPr txBox="1"/>
          <p:nvPr/>
        </p:nvSpPr>
        <p:spPr>
          <a:xfrm>
            <a:off x="0" y="313532"/>
            <a:ext cx="558981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spc="300" dirty="0">
                <a:ln w="9525">
                  <a:solidFill>
                    <a:schemeClr val="tx1"/>
                  </a:solidFill>
                </a:ln>
                <a:solidFill>
                  <a:schemeClr val="bg1"/>
                </a:solidFill>
                <a:latin typeface="Impact" panose="020B0806030902050204" pitchFamily="34" charset="0"/>
              </a:rPr>
              <a:t>SPRING VALLEY VILLAGE POLICE DEPARTMENT</a:t>
            </a:r>
          </a:p>
        </p:txBody>
      </p:sp>
    </p:spTree>
    <p:extLst>
      <p:ext uri="{BB962C8B-B14F-4D97-AF65-F5344CB8AC3E}">
        <p14:creationId xmlns:p14="http://schemas.microsoft.com/office/powerpoint/2010/main" val="2644404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C0CC2A9-D406-4361-9FB3-571F6E75B745}"/>
              </a:ext>
            </a:extLst>
          </p:cNvPr>
          <p:cNvSpPr txBox="1">
            <a:spLocks/>
          </p:cNvSpPr>
          <p:nvPr/>
        </p:nvSpPr>
        <p:spPr>
          <a:xfrm>
            <a:off x="1" y="145238"/>
            <a:ext cx="7065818" cy="8035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0D0DB3"/>
                </a:solidFill>
                <a:latin typeface="Agency FB" panose="020B0503020202020204" pitchFamily="34" charset="0"/>
              </a:rPr>
              <a:t>INTRODUCTION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7B3B8D-5785-4320-AF6F-DF1D4EBCB9E2}"/>
              </a:ext>
            </a:extLst>
          </p:cNvPr>
          <p:cNvSpPr txBox="1"/>
          <p:nvPr/>
        </p:nvSpPr>
        <p:spPr>
          <a:xfrm>
            <a:off x="246201" y="1294494"/>
            <a:ext cx="8327431" cy="4124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i="1" dirty="0">
                <a:solidFill>
                  <a:srgbClr val="0D0DB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Hilshire Village Residents,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dirty="0">
                <a:solidFill>
                  <a:srgbClr val="0D0DB3"/>
                </a:solidFill>
              </a:rPr>
              <a:t>We wanted to wish all the students a great 2026-2027 school year.  Spring Valley Village Police Department wants you to have fun while staying safe.  Please be vigilant and observant of your surroundings, wherever you are.  Remember: See Something, Say Something.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600" dirty="0">
              <a:solidFill>
                <a:srgbClr val="0D0DB3"/>
              </a:solidFill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600" b="1" i="1" dirty="0">
                <a:solidFill>
                  <a:srgbClr val="0D0DB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KEEP IN MIND: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0D0DB3"/>
                </a:solidFill>
              </a:rPr>
              <a:t>Be sure to lock all doors and windows in your home, when you are not on the premises.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en-US" sz="1400" dirty="0">
                <a:solidFill>
                  <a:srgbClr val="0D0DB3"/>
                </a:solidFill>
              </a:rPr>
              <a:t>Lock your vehicle when it is unoccupied. Remove all valuables.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US" sz="1400" b="1" i="1" u="sng" dirty="0">
              <a:solidFill>
                <a:srgbClr val="0D0DB3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n-US" sz="1600" dirty="0">
                <a:solidFill>
                  <a:srgbClr val="0D0DB3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always we are here if you need us!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endParaRPr lang="en-US" sz="1600" b="1" i="1" dirty="0">
              <a:solidFill>
                <a:srgbClr val="0D0DB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solidFill>
                  <a:srgbClr val="0D0DB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Sincerely,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1" i="1" dirty="0">
                <a:solidFill>
                  <a:srgbClr val="0D0DB3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Chief M. Schulze</a:t>
            </a: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80B249F-8FBB-4C2D-8465-35D564527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9556455" y="363877"/>
            <a:ext cx="2205559" cy="266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FC3B07-72B7-45F4-88C8-087AD179AD07}"/>
              </a:ext>
            </a:extLst>
          </p:cNvPr>
          <p:cNvSpPr txBox="1"/>
          <p:nvPr/>
        </p:nvSpPr>
        <p:spPr>
          <a:xfrm>
            <a:off x="5763491" y="6146784"/>
            <a:ext cx="64285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rgbClr val="0D0DB3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1025 CAMPBELL ROAD, HOUSTON, TX 77055  </a:t>
            </a:r>
          </a:p>
          <a:p>
            <a:pPr algn="ctr">
              <a:spcAft>
                <a:spcPts val="600"/>
              </a:spcAft>
            </a:pPr>
            <a:r>
              <a:rPr lang="en-US" sz="1400" b="1" dirty="0">
                <a:solidFill>
                  <a:srgbClr val="0D0DB3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PHONE: 713-465-8323 / EMAIL: DISPATCH@SPRINGVALLEYTX.COM</a:t>
            </a:r>
          </a:p>
        </p:txBody>
      </p:sp>
    </p:spTree>
    <p:extLst>
      <p:ext uri="{BB962C8B-B14F-4D97-AF65-F5344CB8AC3E}">
        <p14:creationId xmlns:p14="http://schemas.microsoft.com/office/powerpoint/2010/main" val="29270735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DFC3B07-72B7-45F4-88C8-087AD179AD07}"/>
              </a:ext>
            </a:extLst>
          </p:cNvPr>
          <p:cNvSpPr txBox="1"/>
          <p:nvPr/>
        </p:nvSpPr>
        <p:spPr>
          <a:xfrm>
            <a:off x="0" y="6488668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Arial" panose="020B0604020202020204" pitchFamily="34" charset="0"/>
              </a:rPr>
              <a:t>1025 CAMPBELL ROAD,  HOUSTON, TX 77055 / PHONE: 713-465-8323 / EMAIL: DISPATCH@SPRINGVALLEYTX.COM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4D4F247-04AA-418D-ADF1-A30C467360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7744081" y="381999"/>
            <a:ext cx="1943488" cy="23483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DEA87C5-D75F-4441-A3B5-0A468EC60079}"/>
              </a:ext>
            </a:extLst>
          </p:cNvPr>
          <p:cNvSpPr txBox="1"/>
          <p:nvPr/>
        </p:nvSpPr>
        <p:spPr>
          <a:xfrm>
            <a:off x="9690026" y="1375999"/>
            <a:ext cx="229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0">
                  <a:solidFill>
                    <a:prstClr val="white">
                      <a:alpha val="61000"/>
                    </a:prstClr>
                  </a:solidFill>
                </a:ln>
                <a:solidFill>
                  <a:srgbClr val="0D0DB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Aharoni" panose="02010803020104030203" pitchFamily="2" charset="-79"/>
              </a:rPr>
              <a:t>COMMUNITY MATTERS.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0">
                  <a:solidFill>
                    <a:prstClr val="white">
                      <a:alpha val="61000"/>
                    </a:prstClr>
                  </a:solidFill>
                </a:ln>
                <a:solidFill>
                  <a:srgbClr val="0D0DB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Aharoni" panose="02010803020104030203" pitchFamily="2" charset="-79"/>
              </a:rPr>
              <a:t>  WE ARE A TEAM.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21118B29-1AF4-B193-C913-6DF9356DFB0B}"/>
              </a:ext>
            </a:extLst>
          </p:cNvPr>
          <p:cNvSpPr txBox="1">
            <a:spLocks/>
          </p:cNvSpPr>
          <p:nvPr/>
        </p:nvSpPr>
        <p:spPr>
          <a:xfrm>
            <a:off x="0" y="22284"/>
            <a:ext cx="7188052" cy="80358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Agency FB" panose="020B0503020202020204" pitchFamily="34" charset="0"/>
                <a:ea typeface="+mj-ea"/>
                <a:cs typeface="+mj-cs"/>
              </a:rPr>
              <a:t>AUGUST 2026</a:t>
            </a:r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3C74CA38-5C16-E46E-4E11-A1D3697A66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359185"/>
              </p:ext>
            </p:extLst>
          </p:nvPr>
        </p:nvGraphicFramePr>
        <p:xfrm>
          <a:off x="276942" y="737664"/>
          <a:ext cx="7308421" cy="1184654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sx="102000" sy="102000" algn="tl" rotWithShape="0">
                    <a:srgbClr val="0D0DB3">
                      <a:alpha val="40000"/>
                    </a:srgbClr>
                  </a:outerShdw>
                </a:effectLst>
                <a:tableStyleId>{5C22544A-7EE6-4342-B048-85BDC9FD1C3A}</a:tableStyleId>
              </a:tblPr>
              <a:tblGrid>
                <a:gridCol w="1948050">
                  <a:extLst>
                    <a:ext uri="{9D8B030D-6E8A-4147-A177-3AD203B41FA5}">
                      <a16:colId xmlns:a16="http://schemas.microsoft.com/office/drawing/2014/main" val="1397268744"/>
                    </a:ext>
                  </a:extLst>
                </a:gridCol>
                <a:gridCol w="1422217">
                  <a:extLst>
                    <a:ext uri="{9D8B030D-6E8A-4147-A177-3AD203B41FA5}">
                      <a16:colId xmlns:a16="http://schemas.microsoft.com/office/drawing/2014/main" val="1552433659"/>
                    </a:ext>
                  </a:extLst>
                </a:gridCol>
                <a:gridCol w="3938154">
                  <a:extLst>
                    <a:ext uri="{9D8B030D-6E8A-4147-A177-3AD203B41FA5}">
                      <a16:colId xmlns:a16="http://schemas.microsoft.com/office/drawing/2014/main" val="1207219125"/>
                    </a:ext>
                  </a:extLst>
                </a:gridCol>
              </a:tblGrid>
              <a:tr h="587848">
                <a:tc>
                  <a:txBody>
                    <a:bodyPr/>
                    <a:lstStyle/>
                    <a:p>
                      <a:r>
                        <a:rPr lang="en-US" sz="1800" dirty="0"/>
                        <a:t>DATE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SPECIAL DAYS FOR THIS MONTH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448014"/>
                  </a:ext>
                </a:extLst>
              </a:tr>
              <a:tr h="596806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D0DB3"/>
                          </a:solidFill>
                        </a:rPr>
                        <a:t>08-13-2026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>
                          <a:solidFill>
                            <a:srgbClr val="0D0DB3"/>
                          </a:solidFill>
                        </a:rPr>
                        <a:t>THURSDAY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rgbClr val="0D0DB3"/>
                          </a:solidFill>
                        </a:rPr>
                        <a:t>FIRST DAY OF SCHOOL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3032756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613064" y="3377045"/>
            <a:ext cx="9549245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Helpful Links to Spring Branch Independent School District: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SBISD Website: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https://www.springbranchisd.com/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SBISD Link to Printable Academic Calendar for </a:t>
            </a:r>
            <a:r>
              <a:rPr lang="en-US" dirty="0">
                <a:solidFill>
                  <a:srgbClr val="0D0DB3"/>
                </a:solidFill>
                <a:latin typeface="Calibri" panose="020F0502020204030204"/>
              </a:rPr>
              <a:t>2026-2027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 https://www.springbranchisd.com/about/calendars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C178F3-3552-BB26-4FB7-2D72B36FF7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30" y="2954774"/>
            <a:ext cx="3301729" cy="3314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4132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FC3B07-72B7-45F4-88C8-087AD179AD07}"/>
              </a:ext>
            </a:extLst>
          </p:cNvPr>
          <p:cNvSpPr txBox="1"/>
          <p:nvPr/>
        </p:nvSpPr>
        <p:spPr>
          <a:xfrm>
            <a:off x="0" y="6488668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Arial" panose="020B0604020202020204" pitchFamily="34" charset="0"/>
              </a:rPr>
              <a:t>1025 CAMPBELL ROAD, HOUSTON, TX 77055 / PHONE: 713-465-8323 / EMAIL: DISPATCH@SPRINGVALLEYTX.COM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4D4F247-04AA-418D-ADF1-A30C467360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9789211" y="325368"/>
            <a:ext cx="2205559" cy="2665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EA87C5-D75F-4441-A3B5-0A468EC60079}"/>
              </a:ext>
            </a:extLst>
          </p:cNvPr>
          <p:cNvSpPr txBox="1"/>
          <p:nvPr/>
        </p:nvSpPr>
        <p:spPr>
          <a:xfrm>
            <a:off x="9742062" y="3136612"/>
            <a:ext cx="229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0">
                  <a:solidFill>
                    <a:prstClr val="white">
                      <a:alpha val="61000"/>
                    </a:prstClr>
                  </a:solidFill>
                </a:ln>
                <a:solidFill>
                  <a:srgbClr val="0D0DB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Aharoni" panose="02010803020104030203" pitchFamily="2" charset="-79"/>
              </a:rPr>
              <a:t>COMMUNITY MATTERS.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0">
                  <a:solidFill>
                    <a:prstClr val="white">
                      <a:alpha val="61000"/>
                    </a:prstClr>
                  </a:solidFill>
                </a:ln>
                <a:solidFill>
                  <a:srgbClr val="0D0DB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Aharoni" panose="02010803020104030203" pitchFamily="2" charset="-79"/>
              </a:rPr>
              <a:t>  WE ARE A TEAM.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41665" y="369329"/>
            <a:ext cx="26081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Agency FB" panose="020B0503020202020204" pitchFamily="34" charset="0"/>
                <a:ea typeface="+mn-ea"/>
                <a:cs typeface="+mn-cs"/>
              </a:rPr>
              <a:t>KEEP IN MIND: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566E55-C69B-62C7-A41A-B2AFA44B6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875" y="578069"/>
            <a:ext cx="5554133" cy="5832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1706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EC660-6AAE-4008-9327-02157C1A930B}"/>
              </a:ext>
            </a:extLst>
          </p:cNvPr>
          <p:cNvSpPr txBox="1">
            <a:spLocks/>
          </p:cNvSpPr>
          <p:nvPr/>
        </p:nvSpPr>
        <p:spPr>
          <a:xfrm>
            <a:off x="213359" y="22715"/>
            <a:ext cx="9343095" cy="7489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Agency FB" panose="020B0503020202020204" pitchFamily="34" charset="0"/>
                <a:ea typeface="+mj-ea"/>
                <a:cs typeface="+mj-cs"/>
              </a:rPr>
              <a:t>Back to School Safety Tips: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A3B6C2A-4E82-E6A6-5913-7896534FE4F3}"/>
              </a:ext>
            </a:extLst>
          </p:cNvPr>
          <p:cNvSpPr txBox="1"/>
          <p:nvPr/>
        </p:nvSpPr>
        <p:spPr>
          <a:xfrm>
            <a:off x="213359" y="940029"/>
            <a:ext cx="9631763" cy="4443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Safe travel to school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sng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Walking: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Cross streets at intersections or crosswalks, making eye contact with drivers before crossing, and avoid distractions like phones or headphones.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Biking: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Ride on the right side of the road in single file, stop at intersections, and always wear a properly fitted helmet and bright clothing.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 Travel: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Ensure children use seat belts, car seats, or booster seats appropriate for their age and size, and ride in the back seat until at least 13 years old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                                    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                                                                                                                         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Sgt. T. Wood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sng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Personal Safety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sng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Lato" panose="020F0502020204030203" pitchFamily="34" charset="0"/>
              <a:ea typeface="+mn-ea"/>
              <a:cs typeface="+mn-cs"/>
            </a:endParaRP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Buddy System: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Encourage children to walk or bike with friends to increase safety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Emergency Knowledge: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Make sure children know their phone number, address, how to contact parents or another trusted adult, and how to dial 911.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Backpacks: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Ensure backpacks are not overloaded to prevent strain or injury.</a:t>
            </a:r>
          </a:p>
          <a:p>
            <a:pPr marL="800100" marR="0" lvl="1" indent="-3429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"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D0DB3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252525"/>
                </a:solidFill>
                <a:effectLst/>
                <a:uLnTx/>
                <a:uFillTx/>
                <a:latin typeface="Lato" panose="020F0502020204030203" pitchFamily="34" charset="0"/>
                <a:ea typeface="+mn-ea"/>
                <a:cs typeface="+mn-cs"/>
              </a:rPr>
              <a:t>                                                                                                                                                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Officer A. Rendon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DFC3B07-72B7-45F4-88C8-087AD179AD07}"/>
              </a:ext>
            </a:extLst>
          </p:cNvPr>
          <p:cNvSpPr txBox="1"/>
          <p:nvPr/>
        </p:nvSpPr>
        <p:spPr>
          <a:xfrm>
            <a:off x="0" y="6488668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Arial" panose="020B0604020202020204" pitchFamily="34" charset="0"/>
              </a:rPr>
              <a:t>1025 CAMPBELL ROAD, HOUSTON, TX 77055 / PHONE: 713-465-8323 / EMAIL: DISPATCH@SPRINGVALLEYTX.COM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4D4F247-04AA-418D-ADF1-A30C467360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9789211" y="325368"/>
            <a:ext cx="2205559" cy="2665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EA87C5-D75F-4441-A3B5-0A468EC60079}"/>
              </a:ext>
            </a:extLst>
          </p:cNvPr>
          <p:cNvSpPr txBox="1"/>
          <p:nvPr/>
        </p:nvSpPr>
        <p:spPr>
          <a:xfrm>
            <a:off x="9742062" y="3136612"/>
            <a:ext cx="229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0">
                  <a:solidFill>
                    <a:prstClr val="white">
                      <a:alpha val="61000"/>
                    </a:prstClr>
                  </a:solidFill>
                </a:ln>
                <a:solidFill>
                  <a:srgbClr val="0D0DB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Aharoni" panose="02010803020104030203" pitchFamily="2" charset="-79"/>
              </a:rPr>
              <a:t>COMMUNITY MATTERS.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 w="0">
                  <a:solidFill>
                    <a:prstClr val="white">
                      <a:alpha val="61000"/>
                    </a:prstClr>
                  </a:solidFill>
                </a:ln>
                <a:solidFill>
                  <a:srgbClr val="0D0DB3"/>
                </a:solidFill>
                <a:effectLst/>
                <a:uLnTx/>
                <a:uFillTx/>
                <a:latin typeface="Britannic Bold" panose="020B0903060703020204" pitchFamily="34" charset="0"/>
                <a:ea typeface="+mn-ea"/>
                <a:cs typeface="Aharoni" panose="02010803020104030203" pitchFamily="2" charset="-79"/>
              </a:rPr>
              <a:t>  WE ARE A TEAM.</a:t>
            </a:r>
          </a:p>
        </p:txBody>
      </p:sp>
    </p:spTree>
    <p:extLst>
      <p:ext uri="{BB962C8B-B14F-4D97-AF65-F5344CB8AC3E}">
        <p14:creationId xmlns:p14="http://schemas.microsoft.com/office/powerpoint/2010/main" val="40332914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980B249F-8FBB-4C2D-8465-35D5645272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9556455" y="363877"/>
            <a:ext cx="2205559" cy="26650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FC3B07-72B7-45F4-88C8-087AD179AD07}"/>
              </a:ext>
            </a:extLst>
          </p:cNvPr>
          <p:cNvSpPr txBox="1"/>
          <p:nvPr/>
        </p:nvSpPr>
        <p:spPr>
          <a:xfrm>
            <a:off x="5763491" y="6146784"/>
            <a:ext cx="642850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Arial" panose="020B0604020202020204" pitchFamily="34" charset="0"/>
              </a:rPr>
              <a:t>1025 CAMPBELL ROAD, HOUSTON, TX 77055 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D0DB3"/>
                </a:solidFill>
                <a:effectLst/>
                <a:uLnTx/>
                <a:uFillTx/>
                <a:latin typeface="Bahnschrift SemiCondensed" panose="020B0502040204020203" pitchFamily="34" charset="0"/>
                <a:ea typeface="+mn-ea"/>
                <a:cs typeface="Arial" panose="020B0604020202020204" pitchFamily="34" charset="0"/>
              </a:rPr>
              <a:t>PHONE: 713-465-8323 / EMAIL: DISPATCH@SPRINGVALLEYTX.COM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84D04F-9762-F5F7-9971-3807A619B2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68" y="402741"/>
            <a:ext cx="4984332" cy="604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09510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4BFEC660-6AAE-4008-9327-02157C1A930B}"/>
              </a:ext>
            </a:extLst>
          </p:cNvPr>
          <p:cNvSpPr txBox="1">
            <a:spLocks/>
          </p:cNvSpPr>
          <p:nvPr/>
        </p:nvSpPr>
        <p:spPr>
          <a:xfrm>
            <a:off x="1189836" y="85522"/>
            <a:ext cx="5190836" cy="54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0D0DB3"/>
                </a:solidFill>
                <a:latin typeface="Agency FB" panose="020B0503020202020204" pitchFamily="34" charset="0"/>
              </a:rPr>
              <a:t>SPRING VALLEY POLICE DEPARTMENT</a:t>
            </a:r>
            <a:r>
              <a:rPr lang="en-US" sz="2200" b="1" dirty="0">
                <a:solidFill>
                  <a:srgbClr val="0D0DB3"/>
                </a:solidFill>
                <a:latin typeface="Agency FB" panose="020B0503020202020204" pitchFamily="34" charset="0"/>
              </a:rPr>
              <a:t> 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29A2692B-2A30-433B-902D-01DACAEF3468}"/>
              </a:ext>
            </a:extLst>
          </p:cNvPr>
          <p:cNvSpPr txBox="1">
            <a:spLocks/>
          </p:cNvSpPr>
          <p:nvPr/>
        </p:nvSpPr>
        <p:spPr>
          <a:xfrm>
            <a:off x="998608" y="539991"/>
            <a:ext cx="5190836" cy="54588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20000"/>
              </a:lnSpc>
            </a:pPr>
            <a:r>
              <a:rPr lang="en-US" sz="8000" b="1" dirty="0">
                <a:solidFill>
                  <a:srgbClr val="0D0DB3"/>
                </a:solidFill>
                <a:latin typeface="Agency FB" panose="020B0503020202020204" pitchFamily="34" charset="0"/>
              </a:rPr>
              <a:t>HILSHIRE VILLAGE</a:t>
            </a:r>
          </a:p>
          <a:p>
            <a:pPr>
              <a:lnSpc>
                <a:spcPct val="120000"/>
              </a:lnSpc>
            </a:pPr>
            <a:r>
              <a:rPr lang="en-US" sz="4800" b="1" dirty="0">
                <a:solidFill>
                  <a:srgbClr val="0D0DB3"/>
                </a:solidFill>
                <a:latin typeface="Agency FB" panose="020B0503020202020204" pitchFamily="34" charset="0"/>
              </a:rPr>
              <a:t>CALLS BY TYPE:    07/01/26 THRU 07/31/26</a:t>
            </a:r>
            <a:r>
              <a:rPr lang="en-US" sz="2200" b="1" dirty="0">
                <a:solidFill>
                  <a:srgbClr val="0D0DB3"/>
                </a:solidFill>
                <a:latin typeface="Agency FB" panose="020B0503020202020204" pitchFamily="34" charset="0"/>
              </a:rPr>
              <a:t> </a:t>
            </a: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64D4F247-04AA-418D-ADF1-A30C467360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8902520" y="358464"/>
            <a:ext cx="2205559" cy="266505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0DEA87C5-D75F-4441-A3B5-0A468EC60079}"/>
              </a:ext>
            </a:extLst>
          </p:cNvPr>
          <p:cNvSpPr txBox="1"/>
          <p:nvPr/>
        </p:nvSpPr>
        <p:spPr>
          <a:xfrm>
            <a:off x="8808224" y="3136612"/>
            <a:ext cx="229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0">
                  <a:solidFill>
                    <a:schemeClr val="tx1">
                      <a:alpha val="61000"/>
                    </a:schemeClr>
                  </a:solidFill>
                </a:ln>
                <a:solidFill>
                  <a:srgbClr val="0D0DB3"/>
                </a:solidFill>
                <a:latin typeface="Britannic Bold" panose="020B0903060703020204" pitchFamily="34" charset="0"/>
                <a:cs typeface="Aharoni" panose="02010803020104030203" pitchFamily="2" charset="-79"/>
              </a:rPr>
              <a:t>COMMUNITY MATTERS.</a:t>
            </a:r>
          </a:p>
          <a:p>
            <a:pPr algn="ctr"/>
            <a:r>
              <a:rPr lang="en-US" sz="1600" b="1" dirty="0">
                <a:ln w="0">
                  <a:solidFill>
                    <a:schemeClr val="tx1">
                      <a:alpha val="61000"/>
                    </a:schemeClr>
                  </a:solidFill>
                </a:ln>
                <a:solidFill>
                  <a:srgbClr val="0D0DB3"/>
                </a:solidFill>
                <a:latin typeface="Britannic Bold" panose="020B0903060703020204" pitchFamily="34" charset="0"/>
                <a:cs typeface="Aharoni" panose="02010803020104030203" pitchFamily="2" charset="-79"/>
              </a:rPr>
              <a:t>  WE ARE A TEAM.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29E084-446C-E4AB-0CCE-1835D4BB8932}"/>
              </a:ext>
            </a:extLst>
          </p:cNvPr>
          <p:cNvSpPr txBox="1"/>
          <p:nvPr/>
        </p:nvSpPr>
        <p:spPr>
          <a:xfrm>
            <a:off x="8080185" y="5858306"/>
            <a:ext cx="3850228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200" b="1" dirty="0">
                <a:solidFill>
                  <a:srgbClr val="0D0DB3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1025 CAMPBELL ROAD, HOUSTON, TX 77055 </a:t>
            </a:r>
          </a:p>
          <a:p>
            <a:pPr algn="ctr">
              <a:spcAft>
                <a:spcPts val="600"/>
              </a:spcAft>
            </a:pPr>
            <a:r>
              <a:rPr lang="en-US" sz="1200" b="1" dirty="0">
                <a:solidFill>
                  <a:srgbClr val="0D0DB3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 PHONE: 713-465-8323 / EMAIL: DISPATCH@SPRINGVALLEYTX.COM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7293669-065D-E730-8F8B-BAC3FB5FAF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5886" y="1252232"/>
            <a:ext cx="3861834" cy="4875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8283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">
              <a:schemeClr val="accent1">
                <a:lumMod val="5000"/>
                <a:lumOff val="95000"/>
              </a:schemeClr>
            </a:gs>
            <a:gs pos="100000">
              <a:srgbClr val="0D0DB3"/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2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681D1EA8-B09B-4156-B85C-F5AF9C4404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2877729"/>
              </p:ext>
            </p:extLst>
          </p:nvPr>
        </p:nvGraphicFramePr>
        <p:xfrm>
          <a:off x="469095" y="1796863"/>
          <a:ext cx="6716709" cy="406636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601909">
                  <a:extLst>
                    <a:ext uri="{9D8B030D-6E8A-4147-A177-3AD203B41FA5}">
                      <a16:colId xmlns:a16="http://schemas.microsoft.com/office/drawing/2014/main" val="2237848879"/>
                    </a:ext>
                  </a:extLst>
                </a:gridCol>
                <a:gridCol w="906068">
                  <a:extLst>
                    <a:ext uri="{9D8B030D-6E8A-4147-A177-3AD203B41FA5}">
                      <a16:colId xmlns:a16="http://schemas.microsoft.com/office/drawing/2014/main" val="273384134"/>
                    </a:ext>
                  </a:extLst>
                </a:gridCol>
                <a:gridCol w="1980608">
                  <a:extLst>
                    <a:ext uri="{9D8B030D-6E8A-4147-A177-3AD203B41FA5}">
                      <a16:colId xmlns:a16="http://schemas.microsoft.com/office/drawing/2014/main" val="84159168"/>
                    </a:ext>
                  </a:extLst>
                </a:gridCol>
                <a:gridCol w="280888">
                  <a:extLst>
                    <a:ext uri="{9D8B030D-6E8A-4147-A177-3AD203B41FA5}">
                      <a16:colId xmlns:a16="http://schemas.microsoft.com/office/drawing/2014/main" val="2172215736"/>
                    </a:ext>
                  </a:extLst>
                </a:gridCol>
                <a:gridCol w="947236">
                  <a:extLst>
                    <a:ext uri="{9D8B030D-6E8A-4147-A177-3AD203B41FA5}">
                      <a16:colId xmlns:a16="http://schemas.microsoft.com/office/drawing/2014/main" val="2756215705"/>
                    </a:ext>
                  </a:extLst>
                </a:gridCol>
              </a:tblGrid>
              <a:tr h="480291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500" b="1" u="sng" kern="1200" dirty="0">
                          <a:solidFill>
                            <a:srgbClr val="0D0DB3"/>
                          </a:solidFill>
                          <a:latin typeface="Agency FB" panose="020B0503020202020204" pitchFamily="34" charset="0"/>
                          <a:ea typeface="+mj-ea"/>
                          <a:cs typeface="+mj-cs"/>
                        </a:rPr>
                        <a:t>EMERGENCY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500" b="1" u="sng" kern="1200" dirty="0">
                        <a:solidFill>
                          <a:srgbClr val="0D0DB3"/>
                        </a:solidFill>
                        <a:latin typeface="Agency FB" panose="020B0503020202020204" pitchFamily="34" charset="0"/>
                        <a:ea typeface="+mj-ea"/>
                        <a:cs typeface="+mj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US" sz="2500" b="1" u="sng" kern="1200" dirty="0">
                          <a:solidFill>
                            <a:srgbClr val="0D0DB3"/>
                          </a:solidFill>
                          <a:latin typeface="Agency FB" panose="020B0503020202020204" pitchFamily="34" charset="0"/>
                          <a:ea typeface="+mj-ea"/>
                          <a:cs typeface="+mj-cs"/>
                        </a:rPr>
                        <a:t>NON - EMERGENCY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6699342"/>
                  </a:ext>
                </a:extLst>
              </a:tr>
              <a:tr h="298991"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911 - FOR ALL EMERGENCY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1" algn="l" fontAlgn="ctr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lvl="1" algn="l" fontAlgn="ctr"/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713-465-8323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9118413"/>
                  </a:ext>
                </a:extLst>
              </a:tr>
              <a:tr h="322330">
                <a:tc gridSpan="2"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988 – NATIONAL SUICIDE &amp; MENTAL HEALTH</a:t>
                      </a:r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57200" marR="0" lvl="1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2041833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11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4529278"/>
                  </a:ext>
                </a:extLst>
              </a:tr>
              <a:tr h="429794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500" b="1" u="sng" kern="1200" dirty="0">
                          <a:solidFill>
                            <a:srgbClr val="0D0DB3"/>
                          </a:solidFill>
                          <a:latin typeface="Agency FB" panose="020B0503020202020204" pitchFamily="34" charset="0"/>
                          <a:ea typeface="+mj-ea"/>
                          <a:cs typeface="+mj-cs"/>
                        </a:rPr>
                        <a:t>SPRING VALLEY VILLAGE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500" b="1" u="sng" kern="1200" dirty="0">
                        <a:solidFill>
                          <a:srgbClr val="0D0DB3"/>
                        </a:solidFill>
                        <a:latin typeface="Agency FB" panose="020B0503020202020204" pitchFamily="34" charset="0"/>
                        <a:ea typeface="+mj-ea"/>
                        <a:cs typeface="+mj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en-US" sz="2500" b="1" u="sng" kern="1200" dirty="0">
                          <a:solidFill>
                            <a:srgbClr val="0D0DB3"/>
                          </a:solidFill>
                          <a:latin typeface="Agency FB" panose="020B0503020202020204" pitchFamily="34" charset="0"/>
                          <a:ea typeface="+mj-ea"/>
                          <a:cs typeface="+mj-cs"/>
                        </a:rPr>
                        <a:t>VILLAGE FIRE DEPARTMENT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2500" b="1" u="sng" kern="1200" dirty="0">
                        <a:solidFill>
                          <a:srgbClr val="0D0DB3"/>
                        </a:solidFill>
                        <a:latin typeface="Agency FB" panose="020B0503020202020204" pitchFamily="34" charset="0"/>
                        <a:ea typeface="+mj-ea"/>
                        <a:cs typeface="+mj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3473143"/>
                  </a:ext>
                </a:extLst>
              </a:tr>
              <a:tr h="369717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200" kern="1200" dirty="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 VALLEY - CITY HALL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200" kern="120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713-465-8308</a:t>
                      </a:r>
                      <a:endParaRPr lang="en-US" sz="1200" kern="1200" dirty="0">
                        <a:solidFill>
                          <a:srgbClr val="0D0DB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VILLAGE FIRE DEPARTMENT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1" algn="l" fontAlgn="ctr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713-465-2323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865085"/>
                  </a:ext>
                </a:extLst>
              </a:tr>
              <a:tr h="301658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200" kern="1200" dirty="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 VALLEY - PD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200" kern="120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713-465-8323</a:t>
                      </a:r>
                      <a:endParaRPr lang="en-US" sz="1200" kern="1200" dirty="0">
                        <a:solidFill>
                          <a:srgbClr val="0D0DB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lvl="1" algn="l" fontAlgn="ctr"/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VFD - NON-EMERGENCY 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vl="1" algn="l" fontAlgn="ctr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713-468-7941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979836"/>
                  </a:ext>
                </a:extLst>
              </a:tr>
              <a:tr h="334676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200" kern="1200" dirty="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 VALLEY - PD FAX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200" kern="120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713-465-3135</a:t>
                      </a:r>
                      <a:endParaRPr lang="en-US" sz="1200" kern="1200" dirty="0">
                        <a:solidFill>
                          <a:srgbClr val="0D0DB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endParaRPr lang="en-US" dirty="0"/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endParaRPr lang="en-US" sz="2500" b="1" u="sng" kern="1200" dirty="0">
                        <a:solidFill>
                          <a:srgbClr val="0D0DB3"/>
                        </a:solidFill>
                        <a:latin typeface="Agency FB" panose="020B0503020202020204" pitchFamily="34" charset="0"/>
                        <a:ea typeface="+mj-ea"/>
                        <a:cs typeface="+mj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6344103"/>
                  </a:ext>
                </a:extLst>
              </a:tr>
              <a:tr h="339365">
                <a:tc>
                  <a:txBody>
                    <a:bodyPr/>
                    <a:lstStyle/>
                    <a:p>
                      <a:pPr lvl="1" algn="l" fontAlgn="b"/>
                      <a:r>
                        <a:rPr lang="en-US" sz="1200" kern="1200" dirty="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SPRING VALLEY - COURT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b"/>
                      <a:r>
                        <a:rPr lang="en-US" sz="1200" kern="1200">
                          <a:solidFill>
                            <a:srgbClr val="0D0DB3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713-465-0333</a:t>
                      </a:r>
                      <a:endParaRPr lang="en-US" sz="1200" kern="1200" dirty="0">
                        <a:solidFill>
                          <a:srgbClr val="0D0DB3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10" marR="3810" marT="3810" marB="0" anchor="ctr">
                    <a:solidFill>
                      <a:srgbClr val="0066FF">
                        <a:alpha val="0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 dirty="0"/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5691902"/>
                  </a:ext>
                </a:extLst>
              </a:tr>
              <a:tr h="102102"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en-US"/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9277803"/>
                  </a:ext>
                </a:extLst>
              </a:tr>
              <a:tr h="234256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US" sz="2500" b="1" u="sng" kern="1200">
                          <a:solidFill>
                            <a:srgbClr val="0D0DB3"/>
                          </a:solidFill>
                          <a:latin typeface="Agency FB" panose="020B0503020202020204" pitchFamily="34" charset="0"/>
                          <a:ea typeface="+mj-ea"/>
                          <a:cs typeface="+mj-cs"/>
                        </a:rPr>
                        <a:t>HILSHIRE </a:t>
                      </a:r>
                      <a:r>
                        <a:rPr lang="en-US" sz="2500" b="1" u="sng" kern="1200" dirty="0">
                          <a:solidFill>
                            <a:srgbClr val="0D0DB3"/>
                          </a:solidFill>
                          <a:latin typeface="Agency FB" panose="020B0503020202020204" pitchFamily="34" charset="0"/>
                          <a:ea typeface="+mj-ea"/>
                          <a:cs typeface="+mj-cs"/>
                        </a:rPr>
                        <a:t>VILLAGE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ctr"/>
                      <a:endParaRPr lang="en-US" sz="2500" b="1" u="sng" kern="1200" dirty="0">
                        <a:solidFill>
                          <a:srgbClr val="0D0DB3"/>
                        </a:solidFill>
                        <a:latin typeface="Agency FB" panose="020B0503020202020204" pitchFamily="34" charset="0"/>
                        <a:ea typeface="+mj-ea"/>
                        <a:cs typeface="+mj-cs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517154"/>
                  </a:ext>
                </a:extLst>
              </a:tr>
              <a:tr h="355155">
                <a:tc>
                  <a:txBody>
                    <a:bodyPr/>
                    <a:lstStyle/>
                    <a:p>
                      <a:pPr lvl="1" algn="l" fontAlgn="ctr"/>
                      <a:r>
                        <a:rPr lang="en-US" sz="1200" u="none" strike="noStrike">
                          <a:solidFill>
                            <a:srgbClr val="0D0DB3"/>
                          </a:solidFill>
                          <a:effectLst/>
                        </a:rPr>
                        <a:t>HILSHIRE </a:t>
                      </a:r>
                      <a:r>
                        <a:rPr lang="en-US" sz="1200" u="none" strike="noStrike" dirty="0">
                          <a:solidFill>
                            <a:srgbClr val="0D0DB3"/>
                          </a:solidFill>
                          <a:effectLst/>
                        </a:rPr>
                        <a:t>VILLAGE – CITY HALL</a:t>
                      </a:r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l" fontAlgn="ctr"/>
                      <a:r>
                        <a:rPr lang="en-US" sz="1200" b="0" i="0" u="none" strike="noStrike" dirty="0">
                          <a:solidFill>
                            <a:srgbClr val="0D0DB3"/>
                          </a:solidFill>
                          <a:effectLst/>
                          <a:latin typeface="Calibri" panose="020F0502020204030204" pitchFamily="34" charset="0"/>
                        </a:rPr>
                        <a:t>713-973-1779</a:t>
                      </a: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1200" b="0" i="0" u="none" strike="noStrike" dirty="0">
                        <a:solidFill>
                          <a:srgbClr val="0D0DB3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810" marR="3810" marT="3810" marB="0" anchor="ctr">
                    <a:solidFill>
                      <a:schemeClr val="accent1">
                        <a:tint val="20000"/>
                        <a:alpha val="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2825269"/>
                  </a:ext>
                </a:extLst>
              </a:tr>
            </a:tbl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0A2F2A78-6E9B-4996-9FCC-5D2758BAC0DF}"/>
              </a:ext>
            </a:extLst>
          </p:cNvPr>
          <p:cNvSpPr txBox="1">
            <a:spLocks/>
          </p:cNvSpPr>
          <p:nvPr/>
        </p:nvSpPr>
        <p:spPr>
          <a:xfrm>
            <a:off x="0" y="179173"/>
            <a:ext cx="7866845" cy="92754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800" b="1" dirty="0">
                <a:solidFill>
                  <a:srgbClr val="0D0DB3"/>
                </a:solidFill>
                <a:latin typeface="Agency FB" panose="020B0503020202020204" pitchFamily="34" charset="0"/>
              </a:rPr>
              <a:t>IMPORTANT NUMBERS AT A GLANCE</a:t>
            </a:r>
            <a:endParaRPr lang="en-US" sz="4800" dirty="0">
              <a:solidFill>
                <a:srgbClr val="0D0DB3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DFC3B07-72B7-45F4-88C8-087AD179AD07}"/>
              </a:ext>
            </a:extLst>
          </p:cNvPr>
          <p:cNvSpPr txBox="1"/>
          <p:nvPr/>
        </p:nvSpPr>
        <p:spPr>
          <a:xfrm>
            <a:off x="0" y="6488668"/>
            <a:ext cx="12192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600"/>
              </a:spcAft>
            </a:pPr>
            <a:r>
              <a:rPr lang="en-US" sz="1600" b="1" dirty="0">
                <a:solidFill>
                  <a:srgbClr val="0D0DB3"/>
                </a:solidFill>
                <a:latin typeface="Bahnschrift SemiCondensed" panose="020B0502040204020203" pitchFamily="34" charset="0"/>
                <a:cs typeface="Arial" panose="020B0604020202020204" pitchFamily="34" charset="0"/>
              </a:rPr>
              <a:t>1025 CAMPBELL ROAD, HOUSTON, TX 77055 / PHONE: 713-465-8323 / EMAIL: DISPATCH@SPRINGVALLEYTX.COM</a:t>
            </a:r>
          </a:p>
        </p:txBody>
      </p:sp>
      <p:pic>
        <p:nvPicPr>
          <p:cNvPr id="8" name="Picture 7" descr="Logo&#10;&#10;Description automatically generated">
            <a:extLst>
              <a:ext uri="{FF2B5EF4-FFF2-40B4-BE49-F238E27FC236}">
                <a16:creationId xmlns:a16="http://schemas.microsoft.com/office/drawing/2014/main" id="{64D4F247-04AA-418D-ADF1-A30C467360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10" t="18362" r="23914" b="18362"/>
          <a:stretch/>
        </p:blipFill>
        <p:spPr>
          <a:xfrm>
            <a:off x="9789211" y="325368"/>
            <a:ext cx="2205559" cy="266505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DEA87C5-D75F-4441-A3B5-0A468EC60079}"/>
              </a:ext>
            </a:extLst>
          </p:cNvPr>
          <p:cNvSpPr txBox="1"/>
          <p:nvPr/>
        </p:nvSpPr>
        <p:spPr>
          <a:xfrm>
            <a:off x="9742062" y="3136612"/>
            <a:ext cx="229985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1" dirty="0">
                <a:ln w="0">
                  <a:solidFill>
                    <a:schemeClr val="tx1">
                      <a:alpha val="61000"/>
                    </a:schemeClr>
                  </a:solidFill>
                </a:ln>
                <a:solidFill>
                  <a:srgbClr val="0D0DB3"/>
                </a:solidFill>
                <a:latin typeface="Britannic Bold" panose="020B0903060703020204" pitchFamily="34" charset="0"/>
                <a:cs typeface="Aharoni" panose="02010803020104030203" pitchFamily="2" charset="-79"/>
              </a:rPr>
              <a:t>COMMUNITY MATTERS.</a:t>
            </a:r>
          </a:p>
          <a:p>
            <a:pPr algn="ctr"/>
            <a:r>
              <a:rPr lang="en-US" sz="1600" b="1" dirty="0">
                <a:ln w="0">
                  <a:solidFill>
                    <a:schemeClr val="tx1">
                      <a:alpha val="61000"/>
                    </a:schemeClr>
                  </a:solidFill>
                </a:ln>
                <a:solidFill>
                  <a:srgbClr val="0D0DB3"/>
                </a:solidFill>
                <a:latin typeface="Britannic Bold" panose="020B0903060703020204" pitchFamily="34" charset="0"/>
                <a:cs typeface="Aharoni" panose="02010803020104030203" pitchFamily="2" charset="-79"/>
              </a:rPr>
              <a:t>  WE ARE A TEAM.</a:t>
            </a:r>
          </a:p>
        </p:txBody>
      </p:sp>
    </p:spTree>
    <p:extLst>
      <p:ext uri="{BB962C8B-B14F-4D97-AF65-F5344CB8AC3E}">
        <p14:creationId xmlns:p14="http://schemas.microsoft.com/office/powerpoint/2010/main" val="38686256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TM03090430[[fn=Banded]]</Template>
  <TotalTime>13285</TotalTime>
  <Words>622</Words>
  <Application>Microsoft Office PowerPoint</Application>
  <PresentationFormat>Widescreen</PresentationFormat>
  <Paragraphs>95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Agency FB</vt:lpstr>
      <vt:lpstr>Arial</vt:lpstr>
      <vt:lpstr>Bahnschrift SemiCondensed</vt:lpstr>
      <vt:lpstr>Britannic Bold</vt:lpstr>
      <vt:lpstr>Calibri</vt:lpstr>
      <vt:lpstr>Calibri Light</vt:lpstr>
      <vt:lpstr>Impact</vt:lpstr>
      <vt:lpstr>Lato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SPRING VALLEY VILLAGE POLICE DEPARTMENT</dc:title>
  <dc:creator>Mai Luong</dc:creator>
  <cp:lastModifiedBy>Mark Schulze</cp:lastModifiedBy>
  <cp:revision>137</cp:revision>
  <cp:lastPrinted>2022-08-01T09:19:45Z</cp:lastPrinted>
  <dcterms:created xsi:type="dcterms:W3CDTF">2022-04-29T05:53:13Z</dcterms:created>
  <dcterms:modified xsi:type="dcterms:W3CDTF">2026-08-02T15:56:47Z</dcterms:modified>
</cp:coreProperties>
</file>